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82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81" r:id="rId21"/>
    <p:sldId id="275" r:id="rId22"/>
    <p:sldId id="279" r:id="rId23"/>
    <p:sldId id="276" r:id="rId24"/>
    <p:sldId id="277" r:id="rId25"/>
    <p:sldId id="27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FC577-6F1C-4AB5-A26B-9376DA14864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7F4A-B0B3-48DA-8040-16D1423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6/24/2025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04AC-C2CC-0822-D9C8-8A65C0D4A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Mind the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FADA2-E586-92C2-F991-CC3EA0B67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Exploring Gaps in Medicaid Coverage in the United States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700" dirty="0"/>
              <a:t>Michael Shaffer, DA-14, Nashville Software School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13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B6BE-9161-89C5-ECC9-CC79E0F9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Adult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389E-22D8-AB85-E530-E02C6C2FD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E6D070-C38C-CEB2-0D98-C44C7ACF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362" y="912872"/>
            <a:ext cx="5541275" cy="4270256"/>
          </a:xfrm>
        </p:spPr>
      </p:pic>
    </p:spTree>
    <p:extLst>
      <p:ext uri="{BB962C8B-B14F-4D97-AF65-F5344CB8AC3E}">
        <p14:creationId xmlns:p14="http://schemas.microsoft.com/office/powerpoint/2010/main" val="372806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C033-214C-C7F2-6000-D26D44B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County-Level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CFA25-6BBE-9BD7-7629-9C123301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B05F-686C-1CA4-05E1-5E88C3F8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Adult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63E3B-6486-806D-4785-530E60A30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Harris County Stands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Relatively large Adult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2,847,531 adult-age residents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York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Mean Income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$207,389/year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51998B-0A59-7C25-3073-C4975092B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00521"/>
            <a:ext cx="6096000" cy="4094958"/>
          </a:xfrm>
        </p:spPr>
      </p:pic>
    </p:spTree>
    <p:extLst>
      <p:ext uri="{BB962C8B-B14F-4D97-AF65-F5344CB8AC3E}">
        <p14:creationId xmlns:p14="http://schemas.microsoft.com/office/powerpoint/2010/main" val="292510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15C8-C925-101D-9795-4ACADF3E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523-17A8-D02F-442D-A6E499A4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Senior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AABFF-51C7-E0E5-B0DD-DCB9A88D8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Cook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Second Highest Senior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Maricopa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Third Highest Senior Population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6430E-F5DD-8872-24CE-1CDD5D4D8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00521"/>
            <a:ext cx="6096000" cy="4094958"/>
          </a:xfrm>
        </p:spPr>
      </p:pic>
    </p:spTree>
    <p:extLst>
      <p:ext uri="{BB962C8B-B14F-4D97-AF65-F5344CB8AC3E}">
        <p14:creationId xmlns:p14="http://schemas.microsoft.com/office/powerpoint/2010/main" val="135895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842-30BB-D846-88E8-7C715CE3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FBD4-535F-8FFA-8362-A877DF3D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County Child Coverage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4D73C-62A2-62A0-96BD-A4091C154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5 Largest Child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 Angeles (1</a:t>
            </a:r>
            <a:r>
              <a:rPr lang="en-US" baseline="30000" dirty="0"/>
              <a:t>st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Harris County (2</a:t>
            </a:r>
            <a:r>
              <a:rPr lang="en-US" baseline="30000" dirty="0"/>
              <a:t>nd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San Diego County (4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619BC7-3E44-53CE-B22D-46FF66D29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62512"/>
            <a:ext cx="6096000" cy="3770975"/>
          </a:xfrm>
        </p:spPr>
      </p:pic>
    </p:spTree>
    <p:extLst>
      <p:ext uri="{BB962C8B-B14F-4D97-AF65-F5344CB8AC3E}">
        <p14:creationId xmlns:p14="http://schemas.microsoft.com/office/powerpoint/2010/main" val="275327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A55-C519-3C33-4D89-1ABE8EB4E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Digging Deeper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1EF37-36B2-7057-D3FA-4B7C88FA5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Falling into the gap</a:t>
            </a:r>
          </a:p>
        </p:txBody>
      </p:sp>
    </p:spTree>
    <p:extLst>
      <p:ext uri="{BB962C8B-B14F-4D97-AF65-F5344CB8AC3E}">
        <p14:creationId xmlns:p14="http://schemas.microsoft.com/office/powerpoint/2010/main" val="52434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BC55A7-7BF8-6CF9-28A6-5F6BE6E1FC9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600076-6159-5A89-EA45-D151C117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8A56A-9EB5-0FD4-625D-BB26AD917D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60A56-861F-55CE-7FC4-C8E4650B1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061CF-811F-FAE1-B194-201AF56B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69E3F-65F3-F520-4AC2-A072C253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4D971-F431-C736-5BDB-09B4A471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C0744A-B0E5-DA86-5DE9-E3E8D2B3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95" y="2752626"/>
            <a:ext cx="5844792" cy="40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AD44-2656-96F8-0D01-E85C11DA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3DE239-ADFC-BE42-F7CF-8455C4F3810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0AE835-4F72-270C-F0B5-3F52971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CA84C-87B0-0DED-747E-4C51FBCE8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C084B-08FE-BAA2-4E8F-BA239C7DD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43F01-BCFE-71B8-72ED-4F528A8A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896A6-F096-8550-B753-0787BCE6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6C8F7-4A3A-BE3B-741D-16066852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E953-BE57-92EE-DBC1-EAC21C8E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5CC346-11B5-678E-9B20-C288B0CF153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9DFE5-82B8-426A-E49C-60456148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32356-6D49-638A-DB82-53550A6A6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r>
              <a:rPr lang="en-US" dirty="0"/>
              <a:t>Higher mean income</a:t>
            </a:r>
          </a:p>
          <a:p>
            <a:pPr lvl="1"/>
            <a:r>
              <a:rPr lang="en-US" dirty="0"/>
              <a:t>More residents with private insurance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5ADD88-AACC-4FF3-A148-1636414929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944EA-880D-1977-6239-6AEF85F4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2B00C-48BA-67F9-5DE6-B89246C3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C1622-5525-5B72-F6A6-953F8852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0B71A-1550-AA47-352D-EF61FBD17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37" y="1814112"/>
            <a:ext cx="5984725" cy="39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5DD44-9B27-7CE3-D7F1-52988D3B19C7}"/>
              </a:ext>
            </a:extLst>
          </p:cNvPr>
          <p:cNvSpPr/>
          <p:nvPr/>
        </p:nvSpPr>
        <p:spPr>
          <a:xfrm>
            <a:off x="0" y="2038434"/>
            <a:ext cx="6096000" cy="481956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8EA9A-7339-CA4E-F2B1-CAC48FFA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Variance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487F5-0CF6-C0C2-0F4D-F801883B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Population as a Confound</a:t>
            </a:r>
          </a:p>
          <a:p>
            <a:pPr lvl="1"/>
            <a:r>
              <a:rPr lang="en-US" dirty="0"/>
              <a:t>Senor Population Concentration</a:t>
            </a:r>
          </a:p>
          <a:p>
            <a:pPr lvl="2"/>
            <a:r>
              <a:rPr lang="en-US" dirty="0"/>
              <a:t>Harris County, Maricopa County </a:t>
            </a:r>
          </a:p>
          <a:p>
            <a:pPr lvl="3"/>
            <a:r>
              <a:rPr lang="en-US" dirty="0"/>
              <a:t>In Top 5 Highest Senior Population</a:t>
            </a:r>
          </a:p>
          <a:p>
            <a:r>
              <a:rPr lang="en-US" dirty="0"/>
              <a:t>Children and Medicaid Enrollment</a:t>
            </a:r>
          </a:p>
          <a:p>
            <a:pPr lvl="1"/>
            <a:r>
              <a:rPr lang="en-US" dirty="0"/>
              <a:t>Generally Healthier</a:t>
            </a:r>
          </a:p>
          <a:p>
            <a:pPr lvl="2"/>
            <a:r>
              <a:rPr lang="en-US" dirty="0"/>
              <a:t>Less likely to need long-term care</a:t>
            </a:r>
          </a:p>
          <a:p>
            <a:pPr lvl="3"/>
            <a:r>
              <a:rPr lang="en-US" dirty="0"/>
              <a:t>Less likely to enroll in Medicaid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CB4254-77EC-E340-B7FF-F1E62EC1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4" y="119142"/>
            <a:ext cx="4583734" cy="3171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D2D29-F0C5-3965-2A06-1CBC1239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4" y="3484973"/>
            <a:ext cx="4583734" cy="32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00B5-D476-8DB3-2714-F2BE3A2D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5C5A-56EA-8FDF-20EC-3612068AE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Background</a:t>
            </a:r>
          </a:p>
          <a:p>
            <a:pPr lvl="2"/>
            <a:r>
              <a:rPr lang="en-US" dirty="0"/>
              <a:t>Enrollment Criteria</a:t>
            </a:r>
          </a:p>
          <a:p>
            <a:r>
              <a:rPr lang="en-US" dirty="0"/>
              <a:t>State-Level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County-Level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Digging Deeper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0988D-E449-5165-E822-7AF785AF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5705917" y="2420302"/>
            <a:ext cx="5724081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36B-B0D6-0C7A-81DD-0E519E44E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Regions of High Enrollment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C5D12-766A-487F-390A-957D5AE1D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67CB-83D3-1D1E-339B-B60276A9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Highest Utilization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B91ED-07A1-8227-7E39-0805ED736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*** Figure Coming Soon***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95ADD-3FBE-1D53-CD20-58838F42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 Angeles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Over 1.25 million adults beyond income eligibility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40%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Bronx County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highest Child/Senior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48%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Wayne County , 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highest Adult utilization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34% of total population enrolled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18372-D6EA-2052-F4B9-4DC02A61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67" y="1710028"/>
            <a:ext cx="4065295" cy="32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31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143B-79A6-223A-BB3E-49634DFBE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Wait… Where’s Rural America?!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89B1A-D13F-A623-9A81-4B86B7E7E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5B5B-5AD9-D7C7-EC53-CC60DD86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A0FF-F62B-6D83-9569-DB2D07BF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Highest Percentage of Total Population Enrolled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3227-22DD-1AFA-9615-AF3305DF2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*** Figure Coming Soon***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AD2-67D4-57F1-A864-67E7A25DE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County,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53%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McKinley County,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51% of total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Geographically Adjacent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Flagstaff and Albuquerque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492E4-CB58-E7A3-1A6C-8FA5E875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67" y="1710028"/>
            <a:ext cx="4065295" cy="32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8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9660-8516-320C-3825-8E7AB295D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19ECD-772B-04A4-EB97-9E9547C33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“… I’ll give you a topic.”</a:t>
            </a:r>
          </a:p>
          <a:p>
            <a:r>
              <a:rPr lang="en-US" dirty="0"/>
              <a:t>				</a:t>
            </a:r>
            <a:r>
              <a:rPr lang="en-US" sz="2000" i="1" dirty="0"/>
              <a:t>-Linda Richman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3877-6D2F-030D-AA12-147785D3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804" y="2446867"/>
            <a:ext cx="4572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AD7E-F934-A4B8-516A-7AB66880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090E1-9BDB-43D2-E555-2420A1FD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Population is a big factor in predicting enrollment gap</a:t>
            </a:r>
          </a:p>
          <a:p>
            <a:pPr lvl="2"/>
            <a:r>
              <a:rPr lang="en-US" dirty="0"/>
              <a:t>Higher population equals higher utilization</a:t>
            </a:r>
          </a:p>
          <a:p>
            <a:pPr lvl="3"/>
            <a:r>
              <a:rPr lang="en-US" dirty="0"/>
              <a:t> ... but also higher potential for gaps based on volume.</a:t>
            </a:r>
          </a:p>
          <a:p>
            <a:pPr lvl="1"/>
            <a:r>
              <a:rPr lang="en-US" dirty="0"/>
              <a:t>Higher Enrollment % vs. Total Population usually indicative of a rural area (&lt;50K)</a:t>
            </a:r>
          </a:p>
          <a:p>
            <a:pPr lvl="2"/>
            <a:r>
              <a:rPr lang="en-US" dirty="0"/>
              <a:t>76% of counties in Top 25 for enrollment percentages had fewer than 50K residents</a:t>
            </a:r>
          </a:p>
          <a:p>
            <a:pPr lvl="3"/>
            <a:r>
              <a:rPr lang="en-US" dirty="0"/>
              <a:t>100% in Top 25 had negative gap scores, indicating utilization beyond income criteria</a:t>
            </a:r>
          </a:p>
          <a:p>
            <a:pPr marL="0" lvl="4" indent="0">
              <a:buNone/>
            </a:pPr>
            <a:r>
              <a:rPr lang="en-US" dirty="0"/>
              <a:t>	Potentially disabled enrollees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F896-6A58-CE96-CC3A-2BC0A793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Thank you!!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45A930-5833-EE2F-4122-7083F16F4F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785" b="878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52D8-CAE4-A6D9-3FDE-A5A978B5C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i="1" dirty="0">
                <a:solidFill>
                  <a:schemeClr val="bg1"/>
                </a:solidFill>
              </a:rPr>
              <a:t>Mind The Gap</a:t>
            </a:r>
            <a:r>
              <a:rPr lang="en-US" dirty="0">
                <a:solidFill>
                  <a:schemeClr val="bg1"/>
                </a:solidFill>
              </a:rPr>
              <a:t>, Michael Shaffer, DA-14, Nashville Software School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8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D28B-3160-26CD-D1BD-810028AE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E51F-22ED-5431-DE1D-6223BA7D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counties where gaps in coverage vs. eligibility are largest</a:t>
            </a:r>
          </a:p>
          <a:p>
            <a:pPr lvl="1"/>
            <a:r>
              <a:rPr lang="en-US" dirty="0"/>
              <a:t>Criteria by category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Income</a:t>
            </a:r>
          </a:p>
          <a:p>
            <a:r>
              <a:rPr lang="en-US" dirty="0"/>
              <a:t>Dive deeper into regions identified as having large enrollment gaps</a:t>
            </a:r>
          </a:p>
          <a:p>
            <a:pPr lvl="1"/>
            <a:r>
              <a:rPr lang="en-US" dirty="0"/>
              <a:t>Investigate possible explanations</a:t>
            </a:r>
          </a:p>
          <a:p>
            <a:pPr marL="4572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5E407-9911-41A9-28F8-7BB2DFFE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392131" y="3896642"/>
            <a:ext cx="6037867" cy="27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6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3B42-8040-DA1E-E5A9-AD7D3E7B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46D1-B72E-6849-2403-80FA6934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Medicaid enrollment fluctuate across years, the overall trend shows increase 		in program utilization since February 2020*</a:t>
            </a:r>
          </a:p>
          <a:p>
            <a:pPr marL="0" indent="0">
              <a:buNone/>
            </a:pPr>
            <a:r>
              <a:rPr lang="en-US" dirty="0"/>
              <a:t>New budgetary proposals have potential to reduce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funding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New enrollment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CECE-42E1-A8EC-6924-8643A9469647}"/>
              </a:ext>
            </a:extLst>
          </p:cNvPr>
          <p:cNvSpPr txBox="1"/>
          <p:nvPr/>
        </p:nvSpPr>
        <p:spPr>
          <a:xfrm>
            <a:off x="8735568" y="6358467"/>
            <a:ext cx="345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i="1" dirty="0"/>
              <a:t>*kff.org, Medicaid Enrollment and Unwinding Tracker</a:t>
            </a:r>
          </a:p>
          <a:p>
            <a:br>
              <a:rPr lang="en-US" sz="1200" i="1" dirty="0"/>
            </a:br>
            <a:endParaRPr lang="en-US" sz="1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A16D6-559F-D137-ED0E-4D258000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7450104" y="3429000"/>
            <a:ext cx="3979895" cy="26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EF555-D9DE-557E-5FCD-8B8A04714835}"/>
              </a:ext>
            </a:extLst>
          </p:cNvPr>
          <p:cNvSpPr/>
          <p:nvPr/>
        </p:nvSpPr>
        <p:spPr>
          <a:xfrm>
            <a:off x="254524" y="2038434"/>
            <a:ext cx="5085572" cy="391295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2C16C-BF27-F4B8-E6DD-8C02FE31B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644780" y="0"/>
            <a:ext cx="8026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C168C-17C2-F1A6-6F3F-0D3226C7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388FA-2DB8-029C-F328-589CB2CC4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39849-57E5-0FB5-A1F1-106C7E352F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children are eligible if no other insurance is available</a:t>
            </a:r>
          </a:p>
          <a:p>
            <a:pPr lvl="1"/>
            <a:r>
              <a:rPr lang="en-US" dirty="0"/>
              <a:t>Up to age 19</a:t>
            </a:r>
          </a:p>
          <a:p>
            <a:r>
              <a:rPr lang="en-US" dirty="0"/>
              <a:t>Seniors age 65+</a:t>
            </a:r>
          </a:p>
          <a:p>
            <a:pPr lvl="1"/>
            <a:r>
              <a:rPr lang="en-US" dirty="0"/>
              <a:t>Assets below $2,000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691D9-339C-259B-C870-B284E5937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Income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93033-8552-3E32-CB3F-9B611330B3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Threshold varies by state</a:t>
            </a:r>
          </a:p>
          <a:p>
            <a:pPr lvl="1"/>
            <a:r>
              <a:rPr lang="en-US" dirty="0"/>
              <a:t>Range: </a:t>
            </a:r>
          </a:p>
          <a:p>
            <a:pPr lvl="2"/>
            <a:r>
              <a:rPr lang="en-US" dirty="0"/>
              <a:t>$967 per month ($11,640/year) to </a:t>
            </a:r>
          </a:p>
          <a:p>
            <a:pPr lvl="2"/>
            <a:r>
              <a:rPr lang="en-US" dirty="0"/>
              <a:t>$1,801 per month ($21,612/year)</a:t>
            </a:r>
          </a:p>
          <a:p>
            <a:pPr lvl="1"/>
            <a:r>
              <a:rPr lang="en-US" dirty="0"/>
              <a:t>Special Cases: Kentucky &amp; Maryland</a:t>
            </a:r>
          </a:p>
          <a:p>
            <a:pPr lvl="2"/>
            <a:r>
              <a:rPr lang="en-US" dirty="0"/>
              <a:t>Supplemental Security Income (SSI)</a:t>
            </a:r>
          </a:p>
          <a:p>
            <a:pPr lvl="3"/>
            <a:r>
              <a:rPr lang="en-US" dirty="0"/>
              <a:t>Auto-enrolled in Medicaid</a:t>
            </a:r>
          </a:p>
          <a:p>
            <a:pPr lvl="3"/>
            <a:r>
              <a:rPr lang="en-US" dirty="0"/>
              <a:t>SSI Eligibility: $2,019/month ($24,228/year)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2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FF54EE-4D8C-2247-A882-6A1E5DA44ABA}"/>
              </a:ext>
            </a:extLst>
          </p:cNvPr>
          <p:cNvSpPr/>
          <p:nvPr/>
        </p:nvSpPr>
        <p:spPr>
          <a:xfrm>
            <a:off x="254524" y="2038434"/>
            <a:ext cx="5085572" cy="391295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1CA44-33B7-FF9D-935C-6FC8718E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6B4F9-B5D4-0F82-383D-0ABB1133A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Disability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21D3A-D771-D9AC-56EE-01868D3A2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Physical</a:t>
            </a:r>
          </a:p>
          <a:p>
            <a:pPr lvl="2"/>
            <a:r>
              <a:rPr lang="en-US" dirty="0"/>
              <a:t>Paralysis, brain injury</a:t>
            </a:r>
          </a:p>
          <a:p>
            <a:r>
              <a:rPr lang="en-US" dirty="0"/>
              <a:t>Neurological</a:t>
            </a:r>
          </a:p>
          <a:p>
            <a:pPr lvl="2"/>
            <a:r>
              <a:rPr lang="en-US" dirty="0"/>
              <a:t>Epilepsy, Alzheimer’s</a:t>
            </a:r>
          </a:p>
          <a:p>
            <a:r>
              <a:rPr lang="en-US" dirty="0"/>
              <a:t>Mental Health</a:t>
            </a:r>
          </a:p>
          <a:p>
            <a:pPr lvl="2"/>
            <a:r>
              <a:rPr lang="en-US" dirty="0"/>
              <a:t>Schizophrenia, bipolar disorder</a:t>
            </a:r>
          </a:p>
          <a:p>
            <a:r>
              <a:rPr lang="en-US" dirty="0"/>
              <a:t>Intellectual</a:t>
            </a:r>
          </a:p>
          <a:p>
            <a:pPr lvl="2"/>
            <a:r>
              <a:rPr lang="en-US" dirty="0"/>
              <a:t>Cerebral palsy, Down syndrome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73FF8-6503-0B1F-CD24-3C19A4663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FD0C2-7D9D-1A57-0748-CA87B3F6C6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6007100" y="2952116"/>
            <a:ext cx="4664075" cy="2798444"/>
          </a:xfrm>
        </p:spPr>
      </p:pic>
    </p:spTree>
    <p:extLst>
      <p:ext uri="{BB962C8B-B14F-4D97-AF65-F5344CB8AC3E}">
        <p14:creationId xmlns:p14="http://schemas.microsoft.com/office/powerpoint/2010/main" val="401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A36C-DB85-6855-4A0F-518A508F6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State-Level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AD51-1408-1BEC-6E01-67A74C850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0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06509B-6D54-7518-527E-6799772A6142}"/>
              </a:ext>
            </a:extLst>
          </p:cNvPr>
          <p:cNvSpPr/>
          <p:nvPr/>
        </p:nvSpPr>
        <p:spPr>
          <a:xfrm>
            <a:off x="-1" y="0"/>
            <a:ext cx="4374037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61850-5516-E305-7BB5-2010A1F9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752" y="1444752"/>
            <a:ext cx="3383280" cy="1920240"/>
          </a:xfrm>
        </p:spPr>
        <p:txBody>
          <a:bodyPr/>
          <a:lstStyle/>
          <a:p>
            <a:r>
              <a:rPr lang="en-US" sz="4800" dirty="0"/>
              <a:t>Overall</a:t>
            </a:r>
            <a:br>
              <a:rPr lang="en-US" sz="4800" dirty="0"/>
            </a:br>
            <a:r>
              <a:rPr lang="en-US" sz="4800" dirty="0"/>
              <a:t>State Enrollment Gap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9AD4AAF-75FF-B2D6-2C43-44D41767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4035" y="1989055"/>
            <a:ext cx="3205441" cy="331772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0B0352-1369-BF2E-C1B8-3502CF25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" y="1989055"/>
            <a:ext cx="4162346" cy="31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50F7BB-8062-9250-FE18-F93F42405587}"/>
              </a:ext>
            </a:extLst>
          </p:cNvPr>
          <p:cNvSpPr/>
          <p:nvPr/>
        </p:nvSpPr>
        <p:spPr>
          <a:xfrm>
            <a:off x="8244" y="0"/>
            <a:ext cx="7608614" cy="3421973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F4253-3CEE-1580-0635-FA4370F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16" y="1383925"/>
            <a:ext cx="3383280" cy="1920240"/>
          </a:xfrm>
        </p:spPr>
        <p:txBody>
          <a:bodyPr/>
          <a:lstStyle/>
          <a:p>
            <a:r>
              <a:rPr lang="en-US" sz="4800" dirty="0"/>
              <a:t>State Child &amp; Senior Coverage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4DBE8FA-F917-0B3B-1234-5C0DD469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19" y="93990"/>
            <a:ext cx="4332664" cy="321017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ADB832-AA6D-8B0C-11BF-9DA8B0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19" y="3515963"/>
            <a:ext cx="4332664" cy="32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209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1195</TotalTime>
  <Words>718</Words>
  <Application>Microsoft Office PowerPoint</Application>
  <PresentationFormat>Widescreen</PresentationFormat>
  <Paragraphs>165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Metropolitan</vt:lpstr>
      <vt:lpstr>Mind the Gap</vt:lpstr>
      <vt:lpstr>Presentation Overview</vt:lpstr>
      <vt:lpstr>Objective</vt:lpstr>
      <vt:lpstr>Background</vt:lpstr>
      <vt:lpstr>Enrollment Criteria</vt:lpstr>
      <vt:lpstr>Enrollment Criteria</vt:lpstr>
      <vt:lpstr>State-Level Coverage Gaps</vt:lpstr>
      <vt:lpstr>Overall State Enrollment Gap</vt:lpstr>
      <vt:lpstr>State Child &amp; Senior Coverage</vt:lpstr>
      <vt:lpstr>Adult Coverage</vt:lpstr>
      <vt:lpstr>County-Level Coverage Gaps</vt:lpstr>
      <vt:lpstr>County Adult Coverage</vt:lpstr>
      <vt:lpstr>County Senior Coverage</vt:lpstr>
      <vt:lpstr>County Child Coverage</vt:lpstr>
      <vt:lpstr>Digging Deeper</vt:lpstr>
      <vt:lpstr>“Frequent Fliers”</vt:lpstr>
      <vt:lpstr>“Frequent Fliers”</vt:lpstr>
      <vt:lpstr>“Frequent Fliers”</vt:lpstr>
      <vt:lpstr>Demographic Variance</vt:lpstr>
      <vt:lpstr>Regions of High Enrollment</vt:lpstr>
      <vt:lpstr>Areas of Highest Utilization </vt:lpstr>
      <vt:lpstr>Wait… Where’s Rural America?!</vt:lpstr>
      <vt:lpstr>Highest Percentage of Total Population Enrolled</vt:lpstr>
      <vt:lpstr>Discussion </vt:lpstr>
      <vt:lpstr>… discuss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Shaffer</dc:creator>
  <cp:lastModifiedBy>Michael Shaffer</cp:lastModifiedBy>
  <cp:revision>27</cp:revision>
  <dcterms:created xsi:type="dcterms:W3CDTF">2025-06-20T18:54:29Z</dcterms:created>
  <dcterms:modified xsi:type="dcterms:W3CDTF">2025-06-25T02:37:17Z</dcterms:modified>
</cp:coreProperties>
</file>